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69" r:id="rId3"/>
    <p:sldId id="257" r:id="rId4"/>
    <p:sldId id="259" r:id="rId5"/>
    <p:sldId id="271" r:id="rId6"/>
    <p:sldId id="258" r:id="rId7"/>
    <p:sldId id="260" r:id="rId8"/>
    <p:sldId id="261" r:id="rId9"/>
    <p:sldId id="262" r:id="rId10"/>
    <p:sldId id="273" r:id="rId11"/>
    <p:sldId id="264" r:id="rId12"/>
    <p:sldId id="265" r:id="rId13"/>
    <p:sldId id="272" r:id="rId14"/>
    <p:sldId id="266" r:id="rId15"/>
    <p:sldId id="268" r:id="rId16"/>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E9E8"/>
    <a:srgbClr val="F8F8F8"/>
    <a:srgbClr val="F7F7F7"/>
    <a:srgbClr val="FCFCFC"/>
    <a:srgbClr val="EFCCC3"/>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13" d="100"/>
          <a:sy n="113" d="100"/>
        </p:scale>
        <p:origin x="510" y="1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de-DE"/>
              <a:t>Mastertitelformat bearbeiten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7" name="Date Placeholder 6"/>
          <p:cNvSpPr>
            <a:spLocks noGrp="1"/>
          </p:cNvSpPr>
          <p:nvPr>
            <p:ph type="dt" sz="half" idx="10"/>
          </p:nvPr>
        </p:nvSpPr>
        <p:spPr/>
        <p:txBody>
          <a:bodyPr/>
          <a:lstStyle/>
          <a:p>
            <a:fld id="{09D43AC1-F36E-4BC5-B608-4DC31F6BEFB3}" type="datetimeFigureOut">
              <a:rPr lang="de-DE" smtClean="0"/>
              <a:t>25.10.2023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6ED1429C-B7CF-4CD8-8D09-301250C60C14}" type="slidenum">
              <a:rPr lang="de-DE" smtClean="0"/>
              <a:t>‹Nr.›</a:t>
            </a:fld>
            <a:endParaRPr lang="de-DE"/>
          </a:p>
        </p:txBody>
      </p:sp>
    </p:spTree>
    <p:extLst>
      <p:ext uri="{BB962C8B-B14F-4D97-AF65-F5344CB8AC3E}">
        <p14:creationId xmlns:p14="http://schemas.microsoft.com/office/powerpoint/2010/main" val="151192540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9D43AC1-F36E-4BC5-B608-4DC31F6BEFB3}" type="datetimeFigureOut">
              <a:rPr lang="de-DE" smtClean="0"/>
              <a:t>25.10.2023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ED1429C-B7CF-4CD8-8D09-301250C60C14}" type="slidenum">
              <a:rPr lang="de-DE" smtClean="0"/>
              <a:t>‹Nr.›</a:t>
            </a:fld>
            <a:endParaRPr lang="de-DE"/>
          </a:p>
        </p:txBody>
      </p:sp>
    </p:spTree>
    <p:extLst>
      <p:ext uri="{BB962C8B-B14F-4D97-AF65-F5344CB8AC3E}">
        <p14:creationId xmlns:p14="http://schemas.microsoft.com/office/powerpoint/2010/main" val="4098390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9D43AC1-F36E-4BC5-B608-4DC31F6BEFB3}" type="datetimeFigureOut">
              <a:rPr lang="de-DE" smtClean="0"/>
              <a:t>25.10.2023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ED1429C-B7CF-4CD8-8D09-301250C60C14}" type="slidenum">
              <a:rPr lang="de-DE" smtClean="0"/>
              <a:t>‹Nr.›</a:t>
            </a:fld>
            <a:endParaRPr lang="de-DE"/>
          </a:p>
        </p:txBody>
      </p:sp>
    </p:spTree>
    <p:extLst>
      <p:ext uri="{BB962C8B-B14F-4D97-AF65-F5344CB8AC3E}">
        <p14:creationId xmlns:p14="http://schemas.microsoft.com/office/powerpoint/2010/main" val="659110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09D43AC1-F36E-4BC5-B608-4DC31F6BEFB3}" type="datetimeFigureOut">
              <a:rPr lang="de-DE" smtClean="0"/>
              <a:t>25.10.2023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6ED1429C-B7CF-4CD8-8D09-301250C60C14}" type="slidenum">
              <a:rPr lang="de-DE" smtClean="0"/>
              <a:t>‹Nr.›</a:t>
            </a:fld>
            <a:endParaRPr lang="de-DE"/>
          </a:p>
        </p:txBody>
      </p:sp>
    </p:spTree>
    <p:extLst>
      <p:ext uri="{BB962C8B-B14F-4D97-AF65-F5344CB8AC3E}">
        <p14:creationId xmlns:p14="http://schemas.microsoft.com/office/powerpoint/2010/main" val="2452610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de-DE"/>
              <a:t>Mastertitelformat bearbeiten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7" name="Date Placeholder 6"/>
          <p:cNvSpPr>
            <a:spLocks noGrp="1"/>
          </p:cNvSpPr>
          <p:nvPr>
            <p:ph type="dt" sz="half" idx="10"/>
          </p:nvPr>
        </p:nvSpPr>
        <p:spPr/>
        <p:txBody>
          <a:bodyPr/>
          <a:lstStyle/>
          <a:p>
            <a:fld id="{09D43AC1-F36E-4BC5-B608-4DC31F6BEFB3}" type="datetimeFigureOut">
              <a:rPr lang="de-DE" smtClean="0"/>
              <a:t>25.10.2023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6ED1429C-B7CF-4CD8-8D09-301250C60C14}" type="slidenum">
              <a:rPr lang="de-DE" smtClean="0"/>
              <a:t>‹Nr.›</a:t>
            </a:fld>
            <a:endParaRPr lang="de-DE"/>
          </a:p>
        </p:txBody>
      </p:sp>
    </p:spTree>
    <p:extLst>
      <p:ext uri="{BB962C8B-B14F-4D97-AF65-F5344CB8AC3E}">
        <p14:creationId xmlns:p14="http://schemas.microsoft.com/office/powerpoint/2010/main" val="141422068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Date Placeholder 7"/>
          <p:cNvSpPr>
            <a:spLocks noGrp="1"/>
          </p:cNvSpPr>
          <p:nvPr>
            <p:ph type="dt" sz="half" idx="10"/>
          </p:nvPr>
        </p:nvSpPr>
        <p:spPr/>
        <p:txBody>
          <a:bodyPr/>
          <a:lstStyle/>
          <a:p>
            <a:fld id="{09D43AC1-F36E-4BC5-B608-4DC31F6BEFB3}" type="datetimeFigureOut">
              <a:rPr lang="de-DE" smtClean="0"/>
              <a:t>25.10.2023</a:t>
            </a:fld>
            <a:endParaRPr lang="de-DE"/>
          </a:p>
        </p:txBody>
      </p:sp>
      <p:sp>
        <p:nvSpPr>
          <p:cNvPr id="9" name="Footer Placeholder 8"/>
          <p:cNvSpPr>
            <a:spLocks noGrp="1"/>
          </p:cNvSpPr>
          <p:nvPr>
            <p:ph type="ftr" sz="quarter" idx="11"/>
          </p:nvPr>
        </p:nvSpPr>
        <p:spPr/>
        <p:txBody>
          <a:bodyPr/>
          <a:lstStyle/>
          <a:p>
            <a:endParaRPr lang="de-DE"/>
          </a:p>
        </p:txBody>
      </p:sp>
      <p:sp>
        <p:nvSpPr>
          <p:cNvPr id="10" name="Slide Number Placeholder 9"/>
          <p:cNvSpPr>
            <a:spLocks noGrp="1"/>
          </p:cNvSpPr>
          <p:nvPr>
            <p:ph type="sldNum" sz="quarter" idx="12"/>
          </p:nvPr>
        </p:nvSpPr>
        <p:spPr/>
        <p:txBody>
          <a:bodyPr/>
          <a:lstStyle/>
          <a:p>
            <a:fld id="{6ED1429C-B7CF-4CD8-8D09-301250C60C14}" type="slidenum">
              <a:rPr lang="de-DE" smtClean="0"/>
              <a:t>‹Nr.›</a:t>
            </a:fld>
            <a:endParaRPr lang="de-DE"/>
          </a:p>
        </p:txBody>
      </p:sp>
    </p:spTree>
    <p:extLst>
      <p:ext uri="{BB962C8B-B14F-4D97-AF65-F5344CB8AC3E}">
        <p14:creationId xmlns:p14="http://schemas.microsoft.com/office/powerpoint/2010/main" val="1057146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583436" y="3143250"/>
            <a:ext cx="4270248" cy="259677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7" name="Date Placeholder 6"/>
          <p:cNvSpPr>
            <a:spLocks noGrp="1"/>
          </p:cNvSpPr>
          <p:nvPr>
            <p:ph type="dt" sz="half" idx="10"/>
          </p:nvPr>
        </p:nvSpPr>
        <p:spPr/>
        <p:txBody>
          <a:bodyPr/>
          <a:lstStyle/>
          <a:p>
            <a:fld id="{09D43AC1-F36E-4BC5-B608-4DC31F6BEFB3}" type="datetimeFigureOut">
              <a:rPr lang="de-DE" smtClean="0"/>
              <a:t>25.10.2023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6ED1429C-B7CF-4CD8-8D09-301250C60C14}" type="slidenum">
              <a:rPr lang="de-DE" smtClean="0"/>
              <a:t>‹Nr.›</a:t>
            </a:fld>
            <a:endParaRPr lang="de-DE"/>
          </a:p>
        </p:txBody>
      </p:sp>
      <p:sp>
        <p:nvSpPr>
          <p:cNvPr id="10" name="Title 9"/>
          <p:cNvSpPr>
            <a:spLocks noGrp="1"/>
          </p:cNvSpPr>
          <p:nvPr>
            <p:ph type="title"/>
          </p:nvPr>
        </p:nvSpPr>
        <p:spPr/>
        <p:txBody>
          <a:bodyPr/>
          <a:lstStyle/>
          <a:p>
            <a:r>
              <a:rPr lang="de-DE"/>
              <a:t>Mastertitelformat bearbeiten</a:t>
            </a:r>
            <a:endParaRPr lang="en-US" dirty="0"/>
          </a:p>
        </p:txBody>
      </p:sp>
    </p:spTree>
    <p:extLst>
      <p:ext uri="{BB962C8B-B14F-4D97-AF65-F5344CB8AC3E}">
        <p14:creationId xmlns:p14="http://schemas.microsoft.com/office/powerpoint/2010/main" val="628682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09D43AC1-F36E-4BC5-B608-4DC31F6BEFB3}" type="datetimeFigureOut">
              <a:rPr lang="de-DE" smtClean="0"/>
              <a:t>25.10.2023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6ED1429C-B7CF-4CD8-8D09-301250C60C14}" type="slidenum">
              <a:rPr lang="de-DE" smtClean="0"/>
              <a:t>‹Nr.›</a:t>
            </a:fld>
            <a:endParaRPr lang="de-DE"/>
          </a:p>
        </p:txBody>
      </p:sp>
    </p:spTree>
    <p:extLst>
      <p:ext uri="{BB962C8B-B14F-4D97-AF65-F5344CB8AC3E}">
        <p14:creationId xmlns:p14="http://schemas.microsoft.com/office/powerpoint/2010/main" val="830111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D43AC1-F36E-4BC5-B608-4DC31F6BEFB3}" type="datetimeFigureOut">
              <a:rPr lang="de-DE" smtClean="0"/>
              <a:t>25.10.2023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6ED1429C-B7CF-4CD8-8D09-301250C60C14}" type="slidenum">
              <a:rPr lang="de-DE" smtClean="0"/>
              <a:t>‹Nr.›</a:t>
            </a:fld>
            <a:endParaRPr lang="de-DE"/>
          </a:p>
        </p:txBody>
      </p:sp>
    </p:spTree>
    <p:extLst>
      <p:ext uri="{BB962C8B-B14F-4D97-AF65-F5344CB8AC3E}">
        <p14:creationId xmlns:p14="http://schemas.microsoft.com/office/powerpoint/2010/main" val="14184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de-DE"/>
              <a:t>Mastertitelformat bearbeiten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9" name="Date Placeholder 8"/>
          <p:cNvSpPr>
            <a:spLocks noGrp="1"/>
          </p:cNvSpPr>
          <p:nvPr>
            <p:ph type="dt" sz="half" idx="10"/>
          </p:nvPr>
        </p:nvSpPr>
        <p:spPr/>
        <p:txBody>
          <a:bodyPr/>
          <a:lstStyle/>
          <a:p>
            <a:fld id="{09D43AC1-F36E-4BC5-B608-4DC31F6BEFB3}" type="datetimeFigureOut">
              <a:rPr lang="de-DE" smtClean="0"/>
              <a:t>25.10.2023</a:t>
            </a:fld>
            <a:endParaRPr lang="de-DE"/>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de-DE"/>
          </a:p>
        </p:txBody>
      </p:sp>
      <p:sp>
        <p:nvSpPr>
          <p:cNvPr id="11" name="Slide Number Placeholder 10"/>
          <p:cNvSpPr>
            <a:spLocks noGrp="1"/>
          </p:cNvSpPr>
          <p:nvPr>
            <p:ph type="sldNum" sz="quarter" idx="12"/>
          </p:nvPr>
        </p:nvSpPr>
        <p:spPr/>
        <p:txBody>
          <a:bodyPr/>
          <a:lstStyle/>
          <a:p>
            <a:fld id="{6ED1429C-B7CF-4CD8-8D09-301250C60C14}" type="slidenum">
              <a:rPr lang="de-DE" smtClean="0"/>
              <a:t>‹Nr.›</a:t>
            </a:fld>
            <a:endParaRPr lang="de-DE"/>
          </a:p>
        </p:txBody>
      </p:sp>
    </p:spTree>
    <p:extLst>
      <p:ext uri="{BB962C8B-B14F-4D97-AF65-F5344CB8AC3E}">
        <p14:creationId xmlns:p14="http://schemas.microsoft.com/office/powerpoint/2010/main" val="1342978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9D43AC1-F36E-4BC5-B608-4DC31F6BEFB3}" type="datetimeFigureOut">
              <a:rPr lang="de-DE" smtClean="0"/>
              <a:t>25.10.2023</a:t>
            </a:fld>
            <a:endParaRPr lang="de-DE"/>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de-DE"/>
          </a:p>
        </p:txBody>
      </p:sp>
      <p:sp>
        <p:nvSpPr>
          <p:cNvPr id="10" name="Slide Number Placeholder 9"/>
          <p:cNvSpPr>
            <a:spLocks noGrp="1"/>
          </p:cNvSpPr>
          <p:nvPr>
            <p:ph type="sldNum" sz="quarter" idx="12"/>
          </p:nvPr>
        </p:nvSpPr>
        <p:spPr/>
        <p:txBody>
          <a:bodyPr/>
          <a:lstStyle/>
          <a:p>
            <a:fld id="{6ED1429C-B7CF-4CD8-8D09-301250C60C14}" type="slidenum">
              <a:rPr lang="de-DE" smtClean="0"/>
              <a:t>‹Nr.›</a:t>
            </a:fld>
            <a:endParaRPr lang="de-DE"/>
          </a:p>
        </p:txBody>
      </p:sp>
    </p:spTree>
    <p:extLst>
      <p:ext uri="{BB962C8B-B14F-4D97-AF65-F5344CB8AC3E}">
        <p14:creationId xmlns:p14="http://schemas.microsoft.com/office/powerpoint/2010/main" val="3519621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09D43AC1-F36E-4BC5-B608-4DC31F6BEFB3}" type="datetimeFigureOut">
              <a:rPr lang="de-DE" smtClean="0"/>
              <a:t>25.10.2023</a:t>
            </a:fld>
            <a:endParaRPr lang="de-DE"/>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de-DE"/>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ED1429C-B7CF-4CD8-8D09-301250C60C14}" type="slidenum">
              <a:rPr lang="de-DE" smtClean="0"/>
              <a:t>‹Nr.›</a:t>
            </a:fld>
            <a:endParaRPr lang="de-DE"/>
          </a:p>
        </p:txBody>
      </p:sp>
    </p:spTree>
    <p:extLst>
      <p:ext uri="{BB962C8B-B14F-4D97-AF65-F5344CB8AC3E}">
        <p14:creationId xmlns:p14="http://schemas.microsoft.com/office/powerpoint/2010/main" val="92314896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Herzlich Willkommen!</a:t>
            </a:r>
          </a:p>
        </p:txBody>
      </p:sp>
      <p:sp>
        <p:nvSpPr>
          <p:cNvPr id="3" name="Untertitel 2"/>
          <p:cNvSpPr>
            <a:spLocks noGrp="1"/>
          </p:cNvSpPr>
          <p:nvPr>
            <p:ph type="subTitle" idx="1"/>
          </p:nvPr>
        </p:nvSpPr>
        <p:spPr/>
        <p:txBody>
          <a:bodyPr/>
          <a:lstStyle/>
          <a:p>
            <a:r>
              <a:rPr lang="de-DE" dirty="0"/>
              <a:t>1. Elternabend zur Erstkommunionvorbereitung 2023/24</a:t>
            </a:r>
          </a:p>
        </p:txBody>
      </p:sp>
      <p:pic>
        <p:nvPicPr>
          <p:cNvPr id="6" name="Grafik 5">
            <a:extLst>
              <a:ext uri="{FF2B5EF4-FFF2-40B4-BE49-F238E27FC236}">
                <a16:creationId xmlns:a16="http://schemas.microsoft.com/office/drawing/2014/main" id="{ED46E80B-6EBA-61CB-2A24-5BCD54D6141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47866" y="5200767"/>
            <a:ext cx="1413933" cy="1280961"/>
          </a:xfrm>
          <a:prstGeom prst="rect">
            <a:avLst/>
          </a:prstGeom>
        </p:spPr>
      </p:pic>
    </p:spTree>
    <p:extLst>
      <p:ext uri="{BB962C8B-B14F-4D97-AF65-F5344CB8AC3E}">
        <p14:creationId xmlns:p14="http://schemas.microsoft.com/office/powerpoint/2010/main" val="1970933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DA25026-F18A-5828-5778-23A1F98E63EE}"/>
              </a:ext>
            </a:extLst>
          </p:cNvPr>
          <p:cNvSpPr>
            <a:spLocks noGrp="1"/>
          </p:cNvSpPr>
          <p:nvPr>
            <p:ph type="title"/>
          </p:nvPr>
        </p:nvSpPr>
        <p:spPr>
          <a:xfrm>
            <a:off x="2231135" y="598932"/>
            <a:ext cx="7729728" cy="1188720"/>
          </a:xfrm>
        </p:spPr>
        <p:txBody>
          <a:bodyPr/>
          <a:lstStyle/>
          <a:p>
            <a:r>
              <a:rPr lang="de-DE" dirty="0"/>
              <a:t>Weitere Termine nur Vorläufig</a:t>
            </a:r>
          </a:p>
        </p:txBody>
      </p:sp>
    </p:spTree>
    <p:extLst>
      <p:ext uri="{BB962C8B-B14F-4D97-AF65-F5344CB8AC3E}">
        <p14:creationId xmlns:p14="http://schemas.microsoft.com/office/powerpoint/2010/main" val="2352878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2A3C020-3A4C-4EC8-BC04-7FC633E82421}"/>
              </a:ext>
            </a:extLst>
          </p:cNvPr>
          <p:cNvSpPr>
            <a:spLocks noGrp="1"/>
          </p:cNvSpPr>
          <p:nvPr>
            <p:ph type="title"/>
          </p:nvPr>
        </p:nvSpPr>
        <p:spPr/>
        <p:txBody>
          <a:bodyPr/>
          <a:lstStyle/>
          <a:p>
            <a:r>
              <a:rPr lang="de-DE" dirty="0"/>
              <a:t>Erstkommuniontermine</a:t>
            </a:r>
          </a:p>
        </p:txBody>
      </p:sp>
      <p:sp>
        <p:nvSpPr>
          <p:cNvPr id="4" name="Inhaltsplatzhalter 3">
            <a:extLst>
              <a:ext uri="{FF2B5EF4-FFF2-40B4-BE49-F238E27FC236}">
                <a16:creationId xmlns:a16="http://schemas.microsoft.com/office/drawing/2014/main" id="{9C0B7473-36AF-4ABE-8523-A011E4ADDA64}"/>
              </a:ext>
            </a:extLst>
          </p:cNvPr>
          <p:cNvSpPr>
            <a:spLocks noGrp="1"/>
          </p:cNvSpPr>
          <p:nvPr>
            <p:ph idx="1"/>
          </p:nvPr>
        </p:nvSpPr>
        <p:spPr/>
        <p:txBody>
          <a:bodyPr/>
          <a:lstStyle/>
          <a:p>
            <a:r>
              <a:rPr lang="de-DE" dirty="0"/>
              <a:t>21. April 2024 – </a:t>
            </a:r>
            <a:r>
              <a:rPr lang="de-DE" dirty="0" err="1"/>
              <a:t>Pfraundorf</a:t>
            </a:r>
            <a:r>
              <a:rPr lang="de-DE" dirty="0"/>
              <a:t> St. Martin</a:t>
            </a:r>
          </a:p>
          <a:p>
            <a:pPr marL="0" indent="0">
              <a:buNone/>
            </a:pPr>
            <a:r>
              <a:rPr lang="de-DE" dirty="0"/>
              <a:t>	9:30 Uhr Gottesdienst		17:00 Uhr Dankandacht</a:t>
            </a:r>
          </a:p>
          <a:p>
            <a:r>
              <a:rPr lang="de-DE" dirty="0"/>
              <a:t>27. April 2024 – Beratzhausen St. Peter und Paul</a:t>
            </a:r>
          </a:p>
          <a:p>
            <a:pPr marL="0" indent="0">
              <a:buNone/>
            </a:pPr>
            <a:r>
              <a:rPr lang="de-DE" dirty="0"/>
              <a:t>	10:00 Uhr Gottesdienst	17:00 Uhr Dankandacht</a:t>
            </a:r>
          </a:p>
          <a:p>
            <a:r>
              <a:rPr lang="de-DE" dirty="0"/>
              <a:t>Mai 2024 gemeinsamer Erstkommunionausflug für Kinder und Eltern </a:t>
            </a:r>
          </a:p>
        </p:txBody>
      </p:sp>
    </p:spTree>
    <p:extLst>
      <p:ext uri="{BB962C8B-B14F-4D97-AF65-F5344CB8AC3E}">
        <p14:creationId xmlns:p14="http://schemas.microsoft.com/office/powerpoint/2010/main" val="148885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Hinweise</a:t>
            </a:r>
          </a:p>
        </p:txBody>
      </p:sp>
      <p:sp>
        <p:nvSpPr>
          <p:cNvPr id="3" name="Inhaltsplatzhalter 2"/>
          <p:cNvSpPr>
            <a:spLocks noGrp="1"/>
          </p:cNvSpPr>
          <p:nvPr>
            <p:ph idx="1"/>
          </p:nvPr>
        </p:nvSpPr>
        <p:spPr/>
        <p:txBody>
          <a:bodyPr>
            <a:normAutofit/>
          </a:bodyPr>
          <a:lstStyle/>
          <a:p>
            <a:r>
              <a:rPr lang="de-DE" dirty="0"/>
              <a:t>Kommuniongewand, Gotteslob</a:t>
            </a:r>
          </a:p>
          <a:p>
            <a:r>
              <a:rPr lang="de-DE" dirty="0"/>
              <a:t>Fotografin Erstkommunion </a:t>
            </a:r>
          </a:p>
          <a:p>
            <a:r>
              <a:rPr lang="de-DE" dirty="0"/>
              <a:t>Abmeldung bei Krankheit (/Quarantäne)</a:t>
            </a:r>
          </a:p>
          <a:p>
            <a:r>
              <a:rPr lang="de-DE" dirty="0"/>
              <a:t>Kontakt und Kommunikationswege</a:t>
            </a:r>
          </a:p>
          <a:p>
            <a:r>
              <a:rPr lang="de-DE" dirty="0"/>
              <a:t>Mitarbeit - Vorbereitung (Krippenspiel, Gottesdienste, Kerzenbasteln,  Abende, Gebet, Tischgruppenstunden) - Präsentation Thema in der Kirche</a:t>
            </a:r>
          </a:p>
          <a:p>
            <a:endParaRPr lang="de-DE" dirty="0"/>
          </a:p>
          <a:p>
            <a:endParaRPr lang="de-DE" dirty="0"/>
          </a:p>
          <a:p>
            <a:endParaRPr lang="de-DE" dirty="0"/>
          </a:p>
          <a:p>
            <a:endParaRPr lang="de-DE" dirty="0"/>
          </a:p>
        </p:txBody>
      </p:sp>
      <p:pic>
        <p:nvPicPr>
          <p:cNvPr id="5" name="Grafik 4">
            <a:extLst>
              <a:ext uri="{FF2B5EF4-FFF2-40B4-BE49-F238E27FC236}">
                <a16:creationId xmlns:a16="http://schemas.microsoft.com/office/drawing/2014/main" id="{74804C97-3617-391C-607B-B62BE8E5E67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8876" t="61112" r="81606" b="6543"/>
          <a:stretch/>
        </p:blipFill>
        <p:spPr>
          <a:xfrm>
            <a:off x="10207151" y="289849"/>
            <a:ext cx="812800" cy="1554405"/>
          </a:xfrm>
          <a:prstGeom prst="rect">
            <a:avLst/>
          </a:prstGeom>
        </p:spPr>
      </p:pic>
      <p:pic>
        <p:nvPicPr>
          <p:cNvPr id="7" name="Grafik 6">
            <a:extLst>
              <a:ext uri="{FF2B5EF4-FFF2-40B4-BE49-F238E27FC236}">
                <a16:creationId xmlns:a16="http://schemas.microsoft.com/office/drawing/2014/main" id="{6639286D-7314-6C38-0E0F-993051BE49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611" t="48518" r="56389" b="4815"/>
          <a:stretch/>
        </p:blipFill>
        <p:spPr>
          <a:xfrm>
            <a:off x="11266239" y="289849"/>
            <a:ext cx="703943" cy="1642533"/>
          </a:xfrm>
          <a:prstGeom prst="rect">
            <a:avLst/>
          </a:prstGeom>
        </p:spPr>
      </p:pic>
      <p:pic>
        <p:nvPicPr>
          <p:cNvPr id="9" name="Grafik 8">
            <a:extLst>
              <a:ext uri="{FF2B5EF4-FFF2-40B4-BE49-F238E27FC236}">
                <a16:creationId xmlns:a16="http://schemas.microsoft.com/office/drawing/2014/main" id="{30A5C776-5ABB-1C8B-90F6-240E41B0CE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7932" y="2447917"/>
            <a:ext cx="3600279" cy="1134042"/>
          </a:xfrm>
          <a:prstGeom prst="rect">
            <a:avLst/>
          </a:prstGeom>
        </p:spPr>
      </p:pic>
    </p:spTree>
    <p:extLst>
      <p:ext uri="{BB962C8B-B14F-4D97-AF65-F5344CB8AC3E}">
        <p14:creationId xmlns:p14="http://schemas.microsoft.com/office/powerpoint/2010/main" val="2566282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C9C1F90-0E6C-79EE-80E1-6FFFE1589289}"/>
              </a:ext>
            </a:extLst>
          </p:cNvPr>
          <p:cNvPicPr>
            <a:picLocks noChangeAspect="1"/>
          </p:cNvPicPr>
          <p:nvPr/>
        </p:nvPicPr>
        <p:blipFill rotWithShape="1">
          <a:blip r:embed="rId2"/>
          <a:srcRect l="14647" t="16138" r="68588" b="14555"/>
          <a:stretch/>
        </p:blipFill>
        <p:spPr>
          <a:xfrm>
            <a:off x="6314737" y="505610"/>
            <a:ext cx="4614487" cy="5853118"/>
          </a:xfrm>
          <a:prstGeom prst="rect">
            <a:avLst/>
          </a:prstGeom>
        </p:spPr>
      </p:pic>
      <p:pic>
        <p:nvPicPr>
          <p:cNvPr id="3" name="Grafik 2">
            <a:extLst>
              <a:ext uri="{FF2B5EF4-FFF2-40B4-BE49-F238E27FC236}">
                <a16:creationId xmlns:a16="http://schemas.microsoft.com/office/drawing/2014/main" id="{CD6EAE55-8B21-66D5-765A-99B0E6FF9EE5}"/>
              </a:ext>
            </a:extLst>
          </p:cNvPr>
          <p:cNvPicPr>
            <a:picLocks noChangeAspect="1"/>
          </p:cNvPicPr>
          <p:nvPr/>
        </p:nvPicPr>
        <p:blipFill rotWithShape="1">
          <a:blip r:embed="rId3"/>
          <a:srcRect l="27705" t="18438" r="57118" b="11679"/>
          <a:stretch/>
        </p:blipFill>
        <p:spPr>
          <a:xfrm>
            <a:off x="1262776" y="505610"/>
            <a:ext cx="4184183" cy="5911378"/>
          </a:xfrm>
          <a:prstGeom prst="rect">
            <a:avLst/>
          </a:prstGeom>
        </p:spPr>
      </p:pic>
    </p:spTree>
    <p:extLst>
      <p:ext uri="{BB962C8B-B14F-4D97-AF65-F5344CB8AC3E}">
        <p14:creationId xmlns:p14="http://schemas.microsoft.com/office/powerpoint/2010/main" val="2009766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as ist die Erstkommunion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23811" y="477614"/>
            <a:ext cx="9344377" cy="5256212"/>
          </a:xfrm>
          <a:prstGeom prst="rect">
            <a:avLst/>
          </a:prstGeom>
        </p:spPr>
      </p:pic>
    </p:spTree>
    <p:extLst>
      <p:ext uri="{BB962C8B-B14F-4D97-AF65-F5344CB8AC3E}">
        <p14:creationId xmlns:p14="http://schemas.microsoft.com/office/powerpoint/2010/main" val="2896724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2F87FDA-B169-3FA7-530D-33C342466C33}"/>
              </a:ext>
            </a:extLst>
          </p:cNvPr>
          <p:cNvSpPr txBox="1"/>
          <p:nvPr/>
        </p:nvSpPr>
        <p:spPr>
          <a:xfrm>
            <a:off x="1194099" y="968188"/>
            <a:ext cx="7810052" cy="646331"/>
          </a:xfrm>
          <a:prstGeom prst="rect">
            <a:avLst/>
          </a:prstGeom>
          <a:noFill/>
        </p:spPr>
        <p:txBody>
          <a:bodyPr wrap="square" rtlCol="0">
            <a:spAutoFit/>
          </a:bodyPr>
          <a:lstStyle/>
          <a:p>
            <a:r>
              <a:rPr lang="de-DE" dirty="0"/>
              <a:t>Schutzkonzept (Kinder- und Jugendschutz)</a:t>
            </a:r>
          </a:p>
          <a:p>
            <a:endParaRPr lang="de-DE" dirty="0"/>
          </a:p>
        </p:txBody>
      </p:sp>
    </p:spTree>
    <p:extLst>
      <p:ext uri="{BB962C8B-B14F-4D97-AF65-F5344CB8AC3E}">
        <p14:creationId xmlns:p14="http://schemas.microsoft.com/office/powerpoint/2010/main" val="221858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CEE5377-1B76-4BE9-821F-F9563CB84412}"/>
              </a:ext>
            </a:extLst>
          </p:cNvPr>
          <p:cNvSpPr txBox="1"/>
          <p:nvPr/>
        </p:nvSpPr>
        <p:spPr>
          <a:xfrm>
            <a:off x="1359015" y="1057013"/>
            <a:ext cx="7994709" cy="4247317"/>
          </a:xfrm>
          <a:prstGeom prst="rect">
            <a:avLst/>
          </a:prstGeom>
          <a:noFill/>
        </p:spPr>
        <p:txBody>
          <a:bodyPr wrap="square" rtlCol="0">
            <a:spAutoFit/>
          </a:bodyPr>
          <a:lstStyle/>
          <a:p>
            <a:r>
              <a:rPr lang="de-DE" u="sng" dirty="0"/>
              <a:t>Schreibgespräch</a:t>
            </a:r>
            <a:r>
              <a:rPr lang="de-DE" dirty="0"/>
              <a:t>:</a:t>
            </a:r>
          </a:p>
          <a:p>
            <a:endParaRPr lang="de-DE" dirty="0"/>
          </a:p>
          <a:p>
            <a:r>
              <a:rPr lang="de-DE" dirty="0"/>
              <a:t>Das ist mir wichtig auf dem Glaubensweg meines Kindes …</a:t>
            </a:r>
          </a:p>
          <a:p>
            <a:endParaRPr lang="de-DE" dirty="0"/>
          </a:p>
          <a:p>
            <a:r>
              <a:rPr lang="de-DE" dirty="0"/>
              <a:t>Ich wünsche mir für mein Kind in der Erstkommunionvorbereitung …</a:t>
            </a:r>
          </a:p>
          <a:p>
            <a:endParaRPr lang="de-DE" dirty="0"/>
          </a:p>
          <a:p>
            <a:r>
              <a:rPr lang="de-DE" dirty="0"/>
              <a:t>Das kann ich gut … / Das mache ich gerne … / Das kann ich in die Vorbereitung einbringen …</a:t>
            </a:r>
          </a:p>
          <a:p>
            <a:endParaRPr lang="de-DE" dirty="0"/>
          </a:p>
          <a:p>
            <a:r>
              <a:rPr lang="de-DE" dirty="0"/>
              <a:t>Meine Befürchtungen/ Ängste in Bezug auf die Kommunionvorbereitung …</a:t>
            </a:r>
          </a:p>
          <a:p>
            <a:endParaRPr lang="de-DE" dirty="0"/>
          </a:p>
          <a:p>
            <a:endParaRPr lang="de-DE" dirty="0"/>
          </a:p>
          <a:p>
            <a:r>
              <a:rPr lang="de-DE" dirty="0"/>
              <a:t>Mein/ unser Ziel für die Erstkommunionvorbereitung … / Darum macht es Sinn …</a:t>
            </a:r>
          </a:p>
          <a:p>
            <a:endParaRPr lang="de-DE" dirty="0"/>
          </a:p>
          <a:p>
            <a:endParaRPr lang="de-DE" dirty="0"/>
          </a:p>
        </p:txBody>
      </p:sp>
    </p:spTree>
    <p:extLst>
      <p:ext uri="{BB962C8B-B14F-4D97-AF65-F5344CB8AC3E}">
        <p14:creationId xmlns:p14="http://schemas.microsoft.com/office/powerpoint/2010/main" val="667329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4FECACD-11E1-D4DD-A46C-00385ABAE205}"/>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3321" t="6033" r="5835" b="26327"/>
          <a:stretch/>
        </p:blipFill>
        <p:spPr>
          <a:xfrm rot="10800000">
            <a:off x="4052046" y="641382"/>
            <a:ext cx="4776395" cy="5575236"/>
          </a:xfrm>
          <a:prstGeom prst="rect">
            <a:avLst/>
          </a:prstGeom>
        </p:spPr>
      </p:pic>
    </p:spTree>
    <p:extLst>
      <p:ext uri="{BB962C8B-B14F-4D97-AF65-F5344CB8AC3E}">
        <p14:creationId xmlns:p14="http://schemas.microsoft.com/office/powerpoint/2010/main" val="2688715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Grafik 1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83119" y="5186585"/>
            <a:ext cx="871538" cy="1123950"/>
          </a:xfrm>
          <a:prstGeom prst="rect">
            <a:avLst/>
          </a:prstGeom>
          <a:noFill/>
          <a:extLst>
            <a:ext uri="{909E8E84-426E-40DD-AFC4-6F175D3DCCD1}">
              <a14:hiddenFill xmlns:a14="http://schemas.microsoft.com/office/drawing/2010/main">
                <a:solidFill>
                  <a:srgbClr val="FFFFFF"/>
                </a:solidFill>
              </a14:hiddenFill>
            </a:ext>
          </a:extLst>
        </p:spPr>
      </p:pic>
      <p:pic>
        <p:nvPicPr>
          <p:cNvPr id="3073" name="Grafik 1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57896" y="5211806"/>
            <a:ext cx="712215" cy="820288"/>
          </a:xfrm>
          <a:prstGeom prst="rect">
            <a:avLst/>
          </a:prstGeom>
          <a:noFill/>
          <a:extLst>
            <a:ext uri="{909E8E84-426E-40DD-AFC4-6F175D3DCCD1}">
              <a14:hiddenFill xmlns:a14="http://schemas.microsoft.com/office/drawing/2010/main">
                <a:solidFill>
                  <a:srgbClr val="FFFFFF"/>
                </a:solidFill>
              </a14:hiddenFill>
            </a:ext>
          </a:extLst>
        </p:spPr>
      </p:pic>
      <p:pic>
        <p:nvPicPr>
          <p:cNvPr id="3079" name="Grafik 15"/>
          <p:cNvPicPr>
            <a:picLocks noChangeAspect="1" noChangeArrowheads="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2901" y="1944773"/>
            <a:ext cx="1156359" cy="1498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fik 1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9260" y="4543785"/>
            <a:ext cx="771525" cy="11715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Grafik 18"/>
          <p:cNvPicPr>
            <a:picLocks noChangeAspect="1" noChangeArrowheads="1"/>
          </p:cNvPicPr>
          <p:nvPr/>
        </p:nvPicPr>
        <p:blipFill>
          <a:blip r:embed="rId6">
            <a:clrChange>
              <a:clrFrom>
                <a:srgbClr val="FEFFF8"/>
              </a:clrFrom>
              <a:clrTo>
                <a:srgbClr val="FEFFF8">
                  <a:alpha val="0"/>
                </a:srgbClr>
              </a:clrTo>
            </a:clrChange>
            <a:extLst>
              <a:ext uri="{28A0092B-C50C-407E-A947-70E740481C1C}">
                <a14:useLocalDpi xmlns:a14="http://schemas.microsoft.com/office/drawing/2010/main" val="0"/>
              </a:ext>
            </a:extLst>
          </a:blip>
          <a:srcRect/>
          <a:stretch>
            <a:fillRect/>
          </a:stretch>
        </p:blipFill>
        <p:spPr bwMode="auto">
          <a:xfrm>
            <a:off x="7923932" y="5129573"/>
            <a:ext cx="809625" cy="809625"/>
          </a:xfrm>
          <a:prstGeom prst="rect">
            <a:avLst/>
          </a:prstGeom>
          <a:noFill/>
          <a:extLst>
            <a:ext uri="{909E8E84-426E-40DD-AFC4-6F175D3DCCD1}">
              <a14:hiddenFill xmlns:a14="http://schemas.microsoft.com/office/drawing/2010/main">
                <a:solidFill>
                  <a:srgbClr val="FFFFFF"/>
                </a:solidFill>
              </a14:hiddenFill>
            </a:ext>
          </a:extLst>
        </p:spPr>
      </p:pic>
      <p:pic>
        <p:nvPicPr>
          <p:cNvPr id="3077" name="Grafik 19"/>
          <p:cNvPicPr>
            <a:picLocks noChangeAspect="1" noChangeArrowheads="1"/>
          </p:cNvPicPr>
          <p:nvPr/>
        </p:nvPicPr>
        <p:blipFill>
          <a:blip r:embed="rId7">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529545">
            <a:off x="4907276" y="4427532"/>
            <a:ext cx="1033463" cy="533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Grafik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8886" y="4072484"/>
            <a:ext cx="684212" cy="6842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3" name="Rectangle 9"/>
          <p:cNvSpPr>
            <a:spLocks noChangeArrowheads="1"/>
          </p:cNvSpPr>
          <p:nvPr/>
        </p:nvSpPr>
        <p:spPr bwMode="auto">
          <a:xfrm>
            <a:off x="8400177" y="1760463"/>
            <a:ext cx="326014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de-DE" altLang="de-DE" dirty="0">
                <a:solidFill>
                  <a:srgbClr val="1F4E79"/>
                </a:solidFill>
                <a:latin typeface="Albertus Medium" panose="020E0602030304020304" pitchFamily="34" charset="0"/>
                <a:ea typeface="Calibri" panose="020F0502020204030204" pitchFamily="34" charset="0"/>
                <a:cs typeface="Times New Roman" panose="02020603050405020304" pitchFamily="18" charset="0"/>
              </a:rPr>
              <a:t>Gemeinde </a:t>
            </a:r>
          </a:p>
          <a:p>
            <a:pPr eaLnBrk="0" fontAlgn="base" hangingPunct="0">
              <a:spcBef>
                <a:spcPct val="0"/>
              </a:spcBef>
              <a:spcAft>
                <a:spcPct val="0"/>
              </a:spcAft>
            </a:pPr>
            <a:r>
              <a:rPr lang="de-DE" altLang="de-DE" dirty="0">
                <a:solidFill>
                  <a:srgbClr val="1F4E79"/>
                </a:solidFill>
                <a:latin typeface="Albertus Medium" panose="020E0602030304020304" pitchFamily="34" charset="0"/>
                <a:ea typeface="Calibri" panose="020F0502020204030204" pitchFamily="34" charset="0"/>
                <a:cs typeface="Times New Roman" panose="02020603050405020304" pitchFamily="18" charset="0"/>
              </a:rPr>
              <a:t>Elternabende und </a:t>
            </a:r>
            <a:r>
              <a:rPr lang="de-DE" altLang="de-DE" dirty="0">
                <a:solidFill>
                  <a:srgbClr val="1F4E79"/>
                </a:solidFill>
                <a:latin typeface="Calibri" panose="020F0502020204030204" pitchFamily="34" charset="0"/>
                <a:ea typeface="Calibri" panose="020F0502020204030204" pitchFamily="34" charset="0"/>
                <a:cs typeface="Times New Roman" panose="02020603050405020304" pitchFamily="18" charset="0"/>
              </a:rPr>
              <a:t>–</a:t>
            </a:r>
            <a:r>
              <a:rPr lang="de-DE" altLang="de-DE" dirty="0" err="1">
                <a:solidFill>
                  <a:srgbClr val="1F4E79"/>
                </a:solidFill>
                <a:latin typeface="Albertus Medium" panose="020E0602030304020304" pitchFamily="34" charset="0"/>
                <a:ea typeface="Calibri" panose="020F0502020204030204" pitchFamily="34" charset="0"/>
                <a:cs typeface="Times New Roman" panose="02020603050405020304" pitchFamily="18" charset="0"/>
              </a:rPr>
              <a:t>katechesen</a:t>
            </a:r>
            <a:endParaRPr lang="de-DE" altLang="de-DE" dirty="0"/>
          </a:p>
          <a:p>
            <a:pPr eaLnBrk="0" fontAlgn="base" hangingPunct="0">
              <a:spcBef>
                <a:spcPct val="0"/>
              </a:spcBef>
              <a:spcAft>
                <a:spcPct val="0"/>
              </a:spcAft>
            </a:pPr>
            <a:r>
              <a:rPr lang="de-DE" altLang="de-DE" dirty="0">
                <a:solidFill>
                  <a:srgbClr val="1F4E79"/>
                </a:solidFill>
                <a:latin typeface="Albertus Medium" panose="020E0602030304020304" pitchFamily="34" charset="0"/>
                <a:ea typeface="Calibri" panose="020F0502020204030204" pitchFamily="34" charset="0"/>
                <a:cs typeface="Times New Roman" panose="02020603050405020304" pitchFamily="18" charset="0"/>
              </a:rPr>
              <a:t>Familie</a:t>
            </a:r>
          </a:p>
          <a:p>
            <a:pPr eaLnBrk="0" fontAlgn="base" hangingPunct="0">
              <a:spcBef>
                <a:spcPct val="0"/>
              </a:spcBef>
              <a:spcAft>
                <a:spcPct val="0"/>
              </a:spcAft>
            </a:pPr>
            <a:r>
              <a:rPr lang="de-DE" altLang="de-DE" dirty="0">
                <a:solidFill>
                  <a:srgbClr val="1F4E79"/>
                </a:solidFill>
                <a:latin typeface="Albertus Medium" panose="020E0602030304020304" pitchFamily="34" charset="0"/>
                <a:ea typeface="Calibri" panose="020F0502020204030204" pitchFamily="34" charset="0"/>
                <a:cs typeface="Times New Roman" panose="02020603050405020304" pitchFamily="18" charset="0"/>
              </a:rPr>
              <a:t>Kirchenjahr </a:t>
            </a:r>
          </a:p>
          <a:p>
            <a:pPr eaLnBrk="0" fontAlgn="base" hangingPunct="0">
              <a:spcBef>
                <a:spcPct val="0"/>
              </a:spcBef>
              <a:spcAft>
                <a:spcPct val="0"/>
              </a:spcAft>
            </a:pPr>
            <a:r>
              <a:rPr lang="de-DE" altLang="de-DE" dirty="0">
                <a:solidFill>
                  <a:srgbClr val="1F4E79"/>
                </a:solidFill>
                <a:latin typeface="Albertus Medium" panose="020E0602030304020304" pitchFamily="34" charset="0"/>
                <a:ea typeface="Calibri" panose="020F0502020204030204" pitchFamily="34" charset="0"/>
                <a:cs typeface="Times New Roman" panose="02020603050405020304" pitchFamily="18" charset="0"/>
              </a:rPr>
              <a:t>Erstkommunionunterricht</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a:ln>
                  <a:noFill/>
                </a:ln>
                <a:solidFill>
                  <a:srgbClr val="1F4E79"/>
                </a:solidFill>
                <a:effectLst/>
                <a:latin typeface="Albertus Medium" panose="020E0602030304020304" pitchFamily="34" charset="0"/>
                <a:ea typeface="Calibri" panose="020F0502020204030204" pitchFamily="34" charset="0"/>
                <a:cs typeface="Times New Roman" panose="02020603050405020304" pitchFamily="18" charset="0"/>
              </a:rPr>
              <a:t>Weggottesdienste</a:t>
            </a:r>
          </a:p>
          <a:p>
            <a:pPr marL="0" marR="0" lvl="0" indent="0" algn="l" defTabSz="914400" rtl="0" eaLnBrk="0" fontAlgn="base" latinLnBrk="0" hangingPunct="0">
              <a:lnSpc>
                <a:spcPct val="100000"/>
              </a:lnSpc>
              <a:spcBef>
                <a:spcPct val="0"/>
              </a:spcBef>
              <a:spcAft>
                <a:spcPct val="0"/>
              </a:spcAft>
              <a:buClrTx/>
              <a:buSzTx/>
              <a:buFontTx/>
              <a:buNone/>
              <a:tabLst/>
            </a:pPr>
            <a:r>
              <a:rPr lang="de-DE" altLang="de-DE" dirty="0">
                <a:solidFill>
                  <a:srgbClr val="1F4E79"/>
                </a:solidFill>
                <a:latin typeface="Albertus Medium" panose="020E0602030304020304" pitchFamily="34" charset="0"/>
                <a:cs typeface="Times New Roman" panose="02020603050405020304" pitchFamily="18" charset="0"/>
              </a:rPr>
              <a:t>Tischgruppenstunden</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a:ln>
                  <a:noFill/>
                </a:ln>
                <a:solidFill>
                  <a:srgbClr val="1F4E79"/>
                </a:solidFill>
                <a:effectLst/>
                <a:latin typeface="Albertus Medium" panose="020E0602030304020304" pitchFamily="34" charset="0"/>
                <a:cs typeface="Times New Roman" panose="02020603050405020304" pitchFamily="18" charset="0"/>
              </a:rPr>
              <a:t>Erstbeichte</a:t>
            </a:r>
          </a:p>
          <a:p>
            <a:pPr marL="0" marR="0" lvl="0" indent="0" algn="l" defTabSz="914400" rtl="0" eaLnBrk="0" fontAlgn="base" latinLnBrk="0" hangingPunct="0">
              <a:lnSpc>
                <a:spcPct val="100000"/>
              </a:lnSpc>
              <a:spcBef>
                <a:spcPct val="0"/>
              </a:spcBef>
              <a:spcAft>
                <a:spcPct val="0"/>
              </a:spcAft>
              <a:buClrTx/>
              <a:buSzTx/>
              <a:buFontTx/>
              <a:buNone/>
              <a:tabLst/>
            </a:pPr>
            <a:r>
              <a:rPr lang="de-DE" altLang="de-DE" dirty="0">
                <a:solidFill>
                  <a:srgbClr val="1F4E79"/>
                </a:solidFill>
                <a:latin typeface="Albertus Medium" panose="020E0602030304020304" pitchFamily="34" charset="0"/>
                <a:cs typeface="Times New Roman" panose="02020603050405020304" pitchFamily="18" charset="0"/>
              </a:rPr>
              <a:t>Versöhnungsweg</a:t>
            </a:r>
            <a:endParaRPr kumimoji="0" lang="de-DE" altLang="de-DE" b="0" i="0" u="none" strike="noStrike" cap="none" normalizeH="0" baseline="0" dirty="0">
              <a:ln>
                <a:noFill/>
              </a:ln>
              <a:solidFill>
                <a:schemeClr val="tx1"/>
              </a:solidFill>
              <a:effectLst/>
            </a:endParaRPr>
          </a:p>
        </p:txBody>
      </p:sp>
      <p:sp>
        <p:nvSpPr>
          <p:cNvPr id="4" name="Rectangle 10"/>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5" name="Rectangle 11"/>
          <p:cNvSpPr>
            <a:spLocks noChangeArrowheads="1"/>
          </p:cNvSpPr>
          <p:nvPr/>
        </p:nvSpPr>
        <p:spPr bwMode="auto">
          <a:xfrm>
            <a:off x="0" y="914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6" name="Rectangle 12"/>
          <p:cNvSpPr>
            <a:spLocks noChangeArrowheads="1"/>
          </p:cNvSpPr>
          <p:nvPr/>
        </p:nvSpPr>
        <p:spPr bwMode="auto">
          <a:xfrm>
            <a:off x="0" y="1371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7" name="Rectangle 13"/>
          <p:cNvSpPr>
            <a:spLocks noChangeArrowheads="1"/>
          </p:cNvSpPr>
          <p:nvPr/>
        </p:nvSpPr>
        <p:spPr bwMode="auto">
          <a:xfrm>
            <a:off x="0" y="182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Textfeld 7"/>
          <p:cNvSpPr txBox="1"/>
          <p:nvPr/>
        </p:nvSpPr>
        <p:spPr>
          <a:xfrm>
            <a:off x="943753" y="833283"/>
            <a:ext cx="5236537" cy="830997"/>
          </a:xfrm>
          <a:prstGeom prst="rect">
            <a:avLst/>
          </a:prstGeom>
          <a:solidFill>
            <a:srgbClr val="F8F8F8"/>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de-DE" sz="1600" b="1" dirty="0">
                <a:solidFill>
                  <a:schemeClr val="tx2"/>
                </a:solidFill>
              </a:rPr>
              <a:t>Ziel</a:t>
            </a:r>
            <a:r>
              <a:rPr lang="de-DE" sz="1600" dirty="0">
                <a:solidFill>
                  <a:schemeClr val="tx2"/>
                </a:solidFill>
              </a:rPr>
              <a:t>: Ihr Kind soll fähig werden, an der gemeinsamen Eucharistiefeier in der Gemeinde und somit am Geheimnis der Begegnung mit Jesus teilzunehmen.</a:t>
            </a:r>
          </a:p>
        </p:txBody>
      </p:sp>
      <p:sp>
        <p:nvSpPr>
          <p:cNvPr id="19" name="Textfeld 18"/>
          <p:cNvSpPr txBox="1"/>
          <p:nvPr/>
        </p:nvSpPr>
        <p:spPr>
          <a:xfrm>
            <a:off x="891714" y="1972101"/>
            <a:ext cx="3597873" cy="1323439"/>
          </a:xfrm>
          <a:prstGeom prst="rect">
            <a:avLst/>
          </a:prstGeom>
          <a:solidFill>
            <a:srgbClr val="F8F8F8"/>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de-DE" sz="1600" b="1" dirty="0"/>
              <a:t>Gemeinde</a:t>
            </a:r>
            <a:r>
              <a:rPr lang="de-DE" sz="1600" dirty="0"/>
              <a:t> – 	</a:t>
            </a:r>
          </a:p>
          <a:p>
            <a:r>
              <a:rPr lang="de-DE" sz="1600" dirty="0"/>
              <a:t>Erstkommunionvorbereitung findet in der Gemeinde statt, das Kind soll in die Gemeinde hineinwachsen (Taufe).</a:t>
            </a:r>
          </a:p>
          <a:p>
            <a:endParaRPr lang="de-DE" sz="1600" dirty="0">
              <a:solidFill>
                <a:srgbClr val="002060"/>
              </a:solidFill>
            </a:endParaRPr>
          </a:p>
        </p:txBody>
      </p:sp>
      <p:sp>
        <p:nvSpPr>
          <p:cNvPr id="20" name="Textfeld 19"/>
          <p:cNvSpPr txBox="1"/>
          <p:nvPr/>
        </p:nvSpPr>
        <p:spPr>
          <a:xfrm>
            <a:off x="891714" y="1969880"/>
            <a:ext cx="3597873" cy="1815882"/>
          </a:xfrm>
          <a:prstGeom prst="rect">
            <a:avLst/>
          </a:prstGeom>
          <a:solidFill>
            <a:srgbClr val="F8F8F8"/>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de-DE" sz="1600" b="1" dirty="0"/>
              <a:t>Elternabende und –</a:t>
            </a:r>
            <a:r>
              <a:rPr lang="de-DE" sz="1600" b="1" dirty="0" err="1"/>
              <a:t>katechesen</a:t>
            </a:r>
            <a:r>
              <a:rPr lang="de-DE" sz="1600" dirty="0"/>
              <a:t> -  </a:t>
            </a:r>
          </a:p>
          <a:p>
            <a:r>
              <a:rPr lang="de-DE" sz="1600" dirty="0"/>
              <a:t>Die wichtige Rolle der Eltern auf dem Glaubensweg Ihrer Kinder  wollen wir unterstützen. </a:t>
            </a:r>
          </a:p>
          <a:p>
            <a:r>
              <a:rPr lang="de-DE" sz="1600" dirty="0"/>
              <a:t>Elternabende – Information, Elternkatechesen – inhaltlich mit Themen beschäftigen</a:t>
            </a:r>
          </a:p>
        </p:txBody>
      </p:sp>
      <p:sp>
        <p:nvSpPr>
          <p:cNvPr id="21" name="Textfeld 20"/>
          <p:cNvSpPr txBox="1"/>
          <p:nvPr/>
        </p:nvSpPr>
        <p:spPr>
          <a:xfrm>
            <a:off x="888966" y="1977680"/>
            <a:ext cx="3597873" cy="1815882"/>
          </a:xfrm>
          <a:prstGeom prst="rect">
            <a:avLst/>
          </a:prstGeom>
          <a:solidFill>
            <a:srgbClr val="F8F8F8"/>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de-DE" sz="1600" b="1" dirty="0"/>
              <a:t>Familie</a:t>
            </a:r>
            <a:r>
              <a:rPr lang="de-DE" sz="1600" dirty="0"/>
              <a:t> – Die Familie ist der erste und wichtigste Erfahrungsraum der Kinder für Gemeinschaft. Finden Sie gemeinsam Wege und Formen, wie Sie den Erstkommunionweg Ihres Kindes mit der ganzen Familie begleiten können. </a:t>
            </a:r>
          </a:p>
          <a:p>
            <a:r>
              <a:rPr lang="de-DE" sz="1600" dirty="0"/>
              <a:t>=&gt; 1. Elternkatechese</a:t>
            </a:r>
          </a:p>
        </p:txBody>
      </p:sp>
      <p:sp>
        <p:nvSpPr>
          <p:cNvPr id="22" name="Textfeld 21"/>
          <p:cNvSpPr txBox="1"/>
          <p:nvPr/>
        </p:nvSpPr>
        <p:spPr>
          <a:xfrm>
            <a:off x="888966" y="1992372"/>
            <a:ext cx="3597873" cy="1785104"/>
          </a:xfrm>
          <a:prstGeom prst="rect">
            <a:avLst/>
          </a:prstGeom>
          <a:solidFill>
            <a:srgbClr val="F8F8F8"/>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de-DE" sz="1600" b="1" dirty="0"/>
              <a:t>Kirchenjahr</a:t>
            </a:r>
            <a:r>
              <a:rPr lang="de-DE" sz="1600" dirty="0"/>
              <a:t> - Die Erstkommunionkinder und ihre Familien sind in besonderer Weise eingeladen das Kirchenjahr in der Gemeinde </a:t>
            </a:r>
          </a:p>
          <a:p>
            <a:r>
              <a:rPr lang="de-DE" sz="1600" dirty="0"/>
              <a:t>mitzufeiern und auch zu Hause mitzugestalten </a:t>
            </a:r>
            <a:r>
              <a:rPr lang="de-DE" sz="1400" dirty="0"/>
              <a:t>(z.B. Hirtenspiel, Sonntagsgottesdienst, Familiengottesdienste…)</a:t>
            </a:r>
          </a:p>
        </p:txBody>
      </p:sp>
      <p:sp>
        <p:nvSpPr>
          <p:cNvPr id="23" name="Textfeld 22"/>
          <p:cNvSpPr txBox="1"/>
          <p:nvPr/>
        </p:nvSpPr>
        <p:spPr>
          <a:xfrm>
            <a:off x="888966" y="1974368"/>
            <a:ext cx="3597873" cy="1569660"/>
          </a:xfrm>
          <a:prstGeom prst="rect">
            <a:avLst/>
          </a:prstGeom>
          <a:solidFill>
            <a:srgbClr val="F8F8F8"/>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de-DE" sz="1600" b="1" dirty="0"/>
              <a:t>Erstkommunionunterricht</a:t>
            </a:r>
            <a:r>
              <a:rPr lang="de-DE" sz="1600" dirty="0"/>
              <a:t> – Im Religionsunterricht in der Schule lernen die was sie zur Erstbeichte und Erstkommunion wissen müssen. Der Unterricht ergänzt den Vorbereitungsweg in der Gemeinde!</a:t>
            </a:r>
          </a:p>
        </p:txBody>
      </p:sp>
      <p:sp>
        <p:nvSpPr>
          <p:cNvPr id="25" name="Textfeld 24"/>
          <p:cNvSpPr txBox="1"/>
          <p:nvPr/>
        </p:nvSpPr>
        <p:spPr>
          <a:xfrm>
            <a:off x="888966" y="1951771"/>
            <a:ext cx="3597873" cy="2062103"/>
          </a:xfrm>
          <a:prstGeom prst="rect">
            <a:avLst/>
          </a:prstGeom>
          <a:solidFill>
            <a:srgbClr val="F8F8F8"/>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de-DE" sz="1600" b="1" dirty="0"/>
              <a:t>Weggottesdienste</a:t>
            </a:r>
            <a:r>
              <a:rPr lang="de-DE" sz="1600" dirty="0"/>
              <a:t> – sind Wortgottesdienste für die ganze Familie. Dort lernen wir Stück für Stück den Gottesdienst und seine Elemente kennen. Die Kinder gestalten die Gottesdienste mit!</a:t>
            </a:r>
          </a:p>
          <a:p>
            <a:r>
              <a:rPr lang="de-DE" sz="1600" dirty="0"/>
              <a:t> </a:t>
            </a:r>
          </a:p>
          <a:p>
            <a:endParaRPr lang="de-DE" sz="1600" dirty="0"/>
          </a:p>
        </p:txBody>
      </p:sp>
      <p:sp>
        <p:nvSpPr>
          <p:cNvPr id="26" name="Textfeld 25"/>
          <p:cNvSpPr txBox="1"/>
          <p:nvPr/>
        </p:nvSpPr>
        <p:spPr>
          <a:xfrm>
            <a:off x="888966" y="1944773"/>
            <a:ext cx="3597873" cy="1815882"/>
          </a:xfrm>
          <a:prstGeom prst="rect">
            <a:avLst/>
          </a:prstGeom>
          <a:solidFill>
            <a:srgbClr val="F8F8F8"/>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de-DE" sz="1600" b="1" dirty="0"/>
              <a:t>Tischgruppenstunden</a:t>
            </a:r>
            <a:r>
              <a:rPr lang="de-DE" sz="1600" dirty="0"/>
              <a:t> - Gemeinschaft erleben und sich spielerisch mit Themen der Erstkommunion beschäftigen.</a:t>
            </a:r>
          </a:p>
          <a:p>
            <a:pPr lvl="0"/>
            <a:r>
              <a:rPr lang="de-DE" sz="1600" dirty="0"/>
              <a:t>(Mitarbeit der Eltern, 5 Gruppenstunden, Konzept wird an die Hand gegeben, Treffen durchsprechen, Unterstützung – Ansprechpartner)</a:t>
            </a:r>
          </a:p>
        </p:txBody>
      </p:sp>
      <p:sp>
        <p:nvSpPr>
          <p:cNvPr id="27" name="Textfeld 26"/>
          <p:cNvSpPr txBox="1"/>
          <p:nvPr/>
        </p:nvSpPr>
        <p:spPr>
          <a:xfrm>
            <a:off x="888966" y="1936969"/>
            <a:ext cx="3597873" cy="1815882"/>
          </a:xfrm>
          <a:prstGeom prst="rect">
            <a:avLst/>
          </a:prstGeom>
          <a:solidFill>
            <a:srgbClr val="F8F8F8"/>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de-DE" sz="1600" b="1" dirty="0"/>
              <a:t>Erstbeichte</a:t>
            </a:r>
            <a:r>
              <a:rPr lang="de-DE" sz="1600" dirty="0"/>
              <a:t> – Zum Erstkommunionweg gehört auch, dass wir uns Gedanken machen, wann Gemeinschaft nicht gelingt, wann ihr Steine im Weg liegen. Wir erfahren, dass wir Jesus diese Steine bringen dürfen. </a:t>
            </a:r>
          </a:p>
          <a:p>
            <a:endParaRPr lang="de-DE" sz="1600" dirty="0"/>
          </a:p>
        </p:txBody>
      </p:sp>
      <p:sp>
        <p:nvSpPr>
          <p:cNvPr id="28" name="Textfeld 27"/>
          <p:cNvSpPr txBox="1"/>
          <p:nvPr/>
        </p:nvSpPr>
        <p:spPr>
          <a:xfrm>
            <a:off x="888966" y="1948704"/>
            <a:ext cx="3597873" cy="1815882"/>
          </a:xfrm>
          <a:prstGeom prst="rect">
            <a:avLst/>
          </a:prstGeom>
          <a:solidFill>
            <a:srgbClr val="F8F8F8"/>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de-DE" sz="1600" b="1" dirty="0"/>
              <a:t>Versöhnungsweg – </a:t>
            </a:r>
            <a:r>
              <a:rPr lang="de-DE" sz="1600" dirty="0"/>
              <a:t>In der Kirche werden Stationen aufgebaut, an denen sich die Kinder mit einem Erwachsenen auf die Erstbeichte vorbereiten können.</a:t>
            </a:r>
          </a:p>
          <a:p>
            <a:endParaRPr lang="de-DE" sz="1600" dirty="0"/>
          </a:p>
          <a:p>
            <a:endParaRPr lang="de-DE" sz="1600" dirty="0"/>
          </a:p>
          <a:p>
            <a:endParaRPr lang="de-DE" sz="1600" dirty="0"/>
          </a:p>
        </p:txBody>
      </p:sp>
    </p:spTree>
    <p:extLst>
      <p:ext uri="{BB962C8B-B14F-4D97-AF65-F5344CB8AC3E}">
        <p14:creationId xmlns:p14="http://schemas.microsoft.com/office/powerpoint/2010/main" val="344690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0" grpId="0" animBg="1"/>
      <p:bldP spid="21" grpId="0" animBg="1"/>
      <p:bldP spid="22" grpId="0" animBg="1"/>
      <p:bldP spid="23" grpId="0" animBg="1"/>
      <p:bldP spid="25" grpId="0" animBg="1"/>
      <p:bldP spid="26" grpId="0"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CC3DD4-7E02-AB7B-F24F-01536F190474}"/>
              </a:ext>
            </a:extLst>
          </p:cNvPr>
          <p:cNvSpPr txBox="1">
            <a:spLocks/>
          </p:cNvSpPr>
          <p:nvPr/>
        </p:nvSpPr>
        <p:spPr>
          <a:xfrm>
            <a:off x="1295401" y="650837"/>
            <a:ext cx="9601196" cy="478716"/>
          </a:xfrm>
          <a:prstGeom prst="rect">
            <a:avLst/>
          </a:prstGeom>
        </p:spPr>
        <p:txBody>
          <a:bodyPr>
            <a:normAutofit fontScale="67500" lnSpcReduction="2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Rückmeldungen einiger Eltern/ Tischmütter</a:t>
            </a:r>
          </a:p>
        </p:txBody>
      </p:sp>
      <p:sp>
        <p:nvSpPr>
          <p:cNvPr id="3" name="Inhaltsplatzhalter 2">
            <a:extLst>
              <a:ext uri="{FF2B5EF4-FFF2-40B4-BE49-F238E27FC236}">
                <a16:creationId xmlns:a16="http://schemas.microsoft.com/office/drawing/2014/main" id="{369F8324-59CB-8804-1E88-8E8AB95C0FA1}"/>
              </a:ext>
            </a:extLst>
          </p:cNvPr>
          <p:cNvSpPr txBox="1">
            <a:spLocks/>
          </p:cNvSpPr>
          <p:nvPr/>
        </p:nvSpPr>
        <p:spPr>
          <a:xfrm>
            <a:off x="1295401" y="1204857"/>
            <a:ext cx="9601196" cy="5260489"/>
          </a:xfrm>
          <a:prstGeom prst="rect">
            <a:avLst/>
          </a:prstGeom>
        </p:spPr>
        <p:txBody>
          <a:bodyPr>
            <a:normAutofit fontScale="925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de-DE" sz="1800" dirty="0">
                <a:latin typeface="Calibri" panose="020F0502020204030204" pitchFamily="34" charset="0"/>
                <a:ea typeface="Calibri" panose="020F0502020204030204" pitchFamily="34" charset="0"/>
                <a:cs typeface="Times New Roman" panose="02020603050405020304" pitchFamily="18" charset="0"/>
              </a:rPr>
              <a:t>Super Vorbereitung – gute Organisation</a:t>
            </a:r>
          </a:p>
          <a:p>
            <a:r>
              <a:rPr lang="de-DE" sz="1800" dirty="0">
                <a:latin typeface="Calibri" panose="020F0502020204030204" pitchFamily="34" charset="0"/>
                <a:ea typeface="Calibri" panose="020F0502020204030204" pitchFamily="34" charset="0"/>
                <a:cs typeface="Times New Roman" panose="02020603050405020304" pitchFamily="18" charset="0"/>
              </a:rPr>
              <a:t>gute Zusammenarbeit der Tischmütter</a:t>
            </a:r>
          </a:p>
          <a:p>
            <a:r>
              <a:rPr lang="de-DE" sz="1800" dirty="0">
                <a:latin typeface="Calibri" panose="020F0502020204030204" pitchFamily="34" charset="0"/>
                <a:ea typeface="Calibri" panose="020F0502020204030204" pitchFamily="34" charset="0"/>
                <a:cs typeface="Times New Roman" panose="02020603050405020304" pitchFamily="18" charset="0"/>
              </a:rPr>
              <a:t>die Stunde mit dem Brotbacken hat mir und den Kindern sehr gut gefallen! Ich fand die Mappe sehr hilfreich!</a:t>
            </a:r>
          </a:p>
          <a:p>
            <a:r>
              <a:rPr lang="de-DE" sz="1800" dirty="0">
                <a:latin typeface="Calibri" panose="020F0502020204030204" pitchFamily="34" charset="0"/>
                <a:ea typeface="Calibri" panose="020F0502020204030204" pitchFamily="34" charset="0"/>
                <a:cs typeface="Times New Roman" panose="02020603050405020304" pitchFamily="18" charset="0"/>
              </a:rPr>
              <a:t>Die Kommunion selbst war sehr schön gestaltet, v.a. weil alle Kinder etwas machen durften + Kinder beim Altar saßen</a:t>
            </a:r>
          </a:p>
          <a:p>
            <a:r>
              <a:rPr lang="de-DE" sz="1800" dirty="0">
                <a:latin typeface="Calibri" panose="020F0502020204030204" pitchFamily="34" charset="0"/>
                <a:ea typeface="Calibri" panose="020F0502020204030204" pitchFamily="34" charset="0"/>
                <a:cs typeface="Times New Roman" panose="02020603050405020304" pitchFamily="18" charset="0"/>
              </a:rPr>
              <a:t>Dass wir uns die Gruppenstunden zu 3. geteilt haben, war sehr schön. Als Mütter kommt man oft zusammen und für die Kinder war das auch schön.</a:t>
            </a:r>
          </a:p>
          <a:p>
            <a:r>
              <a:rPr lang="de-DE" sz="1800" dirty="0">
                <a:latin typeface="Calibri" panose="020F0502020204030204" pitchFamily="34" charset="0"/>
                <a:ea typeface="Calibri" panose="020F0502020204030204" pitchFamily="34" charset="0"/>
                <a:cs typeface="Times New Roman" panose="02020603050405020304" pitchFamily="18" charset="0"/>
              </a:rPr>
              <a:t>Zusammenhalt + Gemeinschaft der Kinder durch die Gruppenstunden</a:t>
            </a:r>
          </a:p>
          <a:p>
            <a:r>
              <a:rPr lang="de-DE" sz="1800" dirty="0">
                <a:latin typeface="Calibri" panose="020F0502020204030204" pitchFamily="34" charset="0"/>
                <a:ea typeface="Calibri" panose="020F0502020204030204" pitchFamily="34" charset="0"/>
                <a:cs typeface="Times New Roman" panose="02020603050405020304" pitchFamily="18" charset="0"/>
              </a:rPr>
              <a:t>Viele Termine, aber jeder war es wert ihn wahr zu nehmen.</a:t>
            </a:r>
          </a:p>
          <a:p>
            <a:r>
              <a:rPr lang="de-DE" sz="1800" dirty="0">
                <a:latin typeface="Calibri" panose="020F0502020204030204" pitchFamily="34" charset="0"/>
                <a:ea typeface="Calibri" panose="020F0502020204030204" pitchFamily="34" charset="0"/>
                <a:cs typeface="Times New Roman" panose="02020603050405020304" pitchFamily="18" charset="0"/>
              </a:rPr>
              <a:t>Was hat Spaß gemacht? – eigentlich alles, war sehr kurzweilig und abwechslungsreich</a:t>
            </a:r>
          </a:p>
          <a:p>
            <a:r>
              <a:rPr lang="de-DE" sz="1800" dirty="0">
                <a:latin typeface="Calibri" panose="020F0502020204030204" pitchFamily="34" charset="0"/>
                <a:ea typeface="Calibri" panose="020F0502020204030204" pitchFamily="34" charset="0"/>
                <a:cs typeface="Times New Roman" panose="02020603050405020304" pitchFamily="18" charset="0"/>
              </a:rPr>
              <a:t>Weggottesdienste waren sehr kindgerecht und interessant gestaltet – waren wichtig für mein Kind</a:t>
            </a:r>
          </a:p>
          <a:p>
            <a:r>
              <a:rPr lang="de-DE" sz="1800" dirty="0">
                <a:latin typeface="Calibri" panose="020F0502020204030204" pitchFamily="34" charset="0"/>
                <a:ea typeface="Calibri" panose="020F0502020204030204" pitchFamily="34" charset="0"/>
                <a:cs typeface="Times New Roman" panose="02020603050405020304" pitchFamily="18" charset="0"/>
              </a:rPr>
              <a:t>Kommuniontag war sehr gut organisiert und alles hat gut geklappt</a:t>
            </a:r>
          </a:p>
          <a:p>
            <a:r>
              <a:rPr lang="de-DE" sz="1800" dirty="0">
                <a:latin typeface="Calibri" panose="020F0502020204030204" pitchFamily="34" charset="0"/>
                <a:ea typeface="Calibri" panose="020F0502020204030204" pitchFamily="34" charset="0"/>
                <a:cs typeface="Times New Roman" panose="02020603050405020304" pitchFamily="18" charset="0"/>
              </a:rPr>
              <a:t>Die Kinder hatten Spaß bei den Gruppenstunden und immer gut mitgemacht. Es war insgesamt eine sehr schöne Zeit und ich würde auf jeden Fall wieder Tischmutter machen!</a:t>
            </a:r>
          </a:p>
          <a:p>
            <a:r>
              <a:rPr lang="de-DE" sz="1800" dirty="0">
                <a:latin typeface="Calibri" panose="020F0502020204030204" pitchFamily="34" charset="0"/>
                <a:ea typeface="Calibri" panose="020F0502020204030204" pitchFamily="34" charset="0"/>
                <a:cs typeface="Times New Roman" panose="02020603050405020304" pitchFamily="18" charset="0"/>
              </a:rPr>
              <a:t>Es war schön zu sehen, wieviel Freude die Kommunionkinder bei der Vorbereitung hatten. Auch war es toll wie sie als Gemeinschaft zusammengewachsen sind. Es war für mich als Tischmutter eine tolle Zeit.</a:t>
            </a:r>
          </a:p>
          <a:p>
            <a:endParaRPr lang="de-DE" sz="1800" dirty="0">
              <a:latin typeface="Calibri" panose="020F0502020204030204" pitchFamily="34" charset="0"/>
              <a:ea typeface="Calibri" panose="020F0502020204030204" pitchFamily="34" charset="0"/>
              <a:cs typeface="Times New Roman" panose="02020603050405020304" pitchFamily="18" charset="0"/>
            </a:endParaRPr>
          </a:p>
          <a:p>
            <a:endParaRPr lang="de-DE" sz="1800" dirty="0">
              <a:latin typeface="Calibri" panose="020F0502020204030204" pitchFamily="34" charset="0"/>
              <a:ea typeface="Calibri" panose="020F0502020204030204" pitchFamily="34" charset="0"/>
              <a:cs typeface="Times New Roman" panose="02020603050405020304" pitchFamily="18" charset="0"/>
            </a:endParaRPr>
          </a:p>
          <a:p>
            <a:endParaRPr lang="de-DE" sz="1800" dirty="0">
              <a:latin typeface="Calibri" panose="020F0502020204030204" pitchFamily="34" charset="0"/>
              <a:ea typeface="Calibri" panose="020F0502020204030204" pitchFamily="34" charset="0"/>
              <a:cs typeface="Times New Roman" panose="02020603050405020304" pitchFamily="18" charset="0"/>
            </a:endParaRPr>
          </a:p>
          <a:p>
            <a:endParaRPr lang="de-DE" sz="1800" dirty="0">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3642596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1"/>
          <p:cNvSpPr>
            <a:spLocks noChangeArrowheads="1"/>
          </p:cNvSpPr>
          <p:nvPr/>
        </p:nvSpPr>
        <p:spPr bwMode="auto">
          <a:xfrm>
            <a:off x="1156859" y="905148"/>
            <a:ext cx="2733676" cy="4120861"/>
          </a:xfrm>
          <a:prstGeom prst="roundRect">
            <a:avLst>
              <a:gd name="adj" fmla="val 16667"/>
            </a:avLst>
          </a:prstGeom>
          <a:ln>
            <a:headEnd/>
            <a:tailEn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St. Peter und Paul Beratzhausen</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de-DE"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lang="de-DE" altLang="de-DE" sz="900" dirty="0"/>
          </a:p>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de-DE"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lang="de-DE" altLang="de-DE" sz="900" dirty="0"/>
          </a:p>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de-DE"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Weggottesdienste</a:t>
            </a:r>
            <a:endParaRPr kumimoji="0" lang="de-DE" altLang="de-DE"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begleitende Gottesdienste in der Pfarrgemeinde</a:t>
            </a:r>
            <a:endParaRPr kumimoji="0" lang="de-DE" altLang="de-DE"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(Tisch-)Gruppenstunden</a:t>
            </a:r>
            <a:endParaRPr kumimoji="0" lang="de-DE" altLang="de-DE"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Mitfeier des Kirchenjahres</a:t>
            </a:r>
          </a:p>
          <a:p>
            <a:pPr marL="0" marR="0" lvl="0" indent="0" algn="l" defTabSz="914400" rtl="0" eaLnBrk="0" fontAlgn="base" latinLnBrk="0" hangingPunct="0">
              <a:lnSpc>
                <a:spcPct val="100000"/>
              </a:lnSpc>
              <a:spcBef>
                <a:spcPct val="0"/>
              </a:spcBef>
              <a:spcAft>
                <a:spcPct val="0"/>
              </a:spcAft>
              <a:buClrTx/>
              <a:buSzTx/>
              <a:buFontTx/>
              <a:buChar char="•"/>
              <a:tabLst/>
            </a:pPr>
            <a:r>
              <a:rPr lang="de-DE" altLang="de-DE"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Krippenspiel</a:t>
            </a:r>
            <a:endParaRPr kumimoji="0" lang="de-DE" altLang="de-DE"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de-DE" altLang="de-DE" sz="14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de-DE"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de-DE" altLang="de-DE" sz="14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de-DE"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Erstkommunion</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3" name="Abgerundetes Rechteck 2"/>
          <p:cNvSpPr>
            <a:spLocks noChangeArrowheads="1"/>
          </p:cNvSpPr>
          <p:nvPr/>
        </p:nvSpPr>
        <p:spPr bwMode="auto">
          <a:xfrm>
            <a:off x="8301462" y="1004386"/>
            <a:ext cx="2733675" cy="4114800"/>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St. Martin Oberpfraundorf</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de-DE"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lang="de-DE" altLang="de-DE" sz="900" dirty="0"/>
          </a:p>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de-DE"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lang="de-DE" altLang="de-DE" sz="900" dirty="0"/>
          </a:p>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de-DE"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Weggottesdienste</a:t>
            </a:r>
            <a:endParaRPr kumimoji="0" lang="de-DE" altLang="de-DE"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begleitende Gottesdienste in der Pfarrgemeinde</a:t>
            </a:r>
            <a:endParaRPr kumimoji="0" lang="de-DE" altLang="de-DE"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(Tisch-)Gruppenstunden</a:t>
            </a:r>
            <a:endParaRPr kumimoji="0" lang="de-DE" altLang="de-DE"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Mitfeier des Kirchenjahres</a:t>
            </a:r>
          </a:p>
          <a:p>
            <a:pPr marL="0" marR="0" lvl="0" indent="0" algn="l" defTabSz="914400" rtl="0" eaLnBrk="0" fontAlgn="base" latinLnBrk="0" hangingPunct="0">
              <a:lnSpc>
                <a:spcPct val="100000"/>
              </a:lnSpc>
              <a:spcBef>
                <a:spcPct val="0"/>
              </a:spcBef>
              <a:spcAft>
                <a:spcPct val="0"/>
              </a:spcAft>
              <a:buClrTx/>
              <a:buSzTx/>
              <a:buFontTx/>
              <a:buChar char="•"/>
              <a:tabLst/>
            </a:pPr>
            <a:r>
              <a:rPr lang="de-DE" altLang="de-DE"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Krippenspiel</a:t>
            </a:r>
            <a:endParaRPr kumimoji="0" lang="de-DE" altLang="de-DE"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de-DE" altLang="de-DE" sz="14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de-DE"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de-DE" altLang="de-DE" sz="14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de-DE"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Erstkommunion</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4" name="Ellipse 3"/>
          <p:cNvSpPr>
            <a:spLocks noChangeArrowheads="1"/>
          </p:cNvSpPr>
          <p:nvPr/>
        </p:nvSpPr>
        <p:spPr bwMode="auto">
          <a:xfrm>
            <a:off x="3448049" y="1342939"/>
            <a:ext cx="5295900" cy="1362075"/>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GEMEINSAM</a:t>
            </a:r>
            <a:endParaRPr kumimoji="0" lang="de-DE" altLang="de-DE"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Kennenlerntag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Thema</a:t>
            </a:r>
            <a:endParaRPr kumimoji="0" lang="de-DE" altLang="de-DE"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Elternabende und Elternkatechesen</a:t>
            </a:r>
            <a:endParaRPr kumimoji="0" lang="de-DE" altLang="de-DE"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5" name="Pfeil nach unten 4"/>
          <p:cNvSpPr/>
          <p:nvPr/>
        </p:nvSpPr>
        <p:spPr>
          <a:xfrm>
            <a:off x="2111090" y="4007639"/>
            <a:ext cx="790575" cy="3810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6" name="Pfeil nach unten 5"/>
          <p:cNvSpPr/>
          <p:nvPr/>
        </p:nvSpPr>
        <p:spPr>
          <a:xfrm>
            <a:off x="9273011" y="4007639"/>
            <a:ext cx="790575" cy="38100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7" name="Ellipse 8"/>
          <p:cNvSpPr>
            <a:spLocks noChangeArrowheads="1"/>
          </p:cNvSpPr>
          <p:nvPr/>
        </p:nvSpPr>
        <p:spPr bwMode="auto">
          <a:xfrm>
            <a:off x="3448049" y="4188659"/>
            <a:ext cx="5295900" cy="1438275"/>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GEMEINSAM</a:t>
            </a:r>
            <a:endParaRPr kumimoji="0" lang="de-DE" altLang="de-DE"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Abschluss</a:t>
            </a:r>
            <a:endParaRPr kumimoji="0" lang="de-DE" altLang="de-DE"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Erstkommunionausflug</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8" name="Rectangle 7"/>
          <p:cNvSpPr>
            <a:spLocks noChangeArrowheads="1"/>
          </p:cNvSpPr>
          <p:nvPr/>
        </p:nvSpPr>
        <p:spPr bwMode="auto">
          <a:xfrm>
            <a:off x="1526830" y="466625"/>
            <a:ext cx="913833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Erstkommunionvorbereitung in der Pfarreiengemeinschaft Beratzhausen-Pfraundorf</a:t>
            </a:r>
            <a:endParaRPr kumimoji="0" lang="de-DE" altLang="de-DE"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9" name="Rectangle 12"/>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Tree>
    <p:extLst>
      <p:ext uri="{BB962C8B-B14F-4D97-AF65-F5344CB8AC3E}">
        <p14:creationId xmlns:p14="http://schemas.microsoft.com/office/powerpoint/2010/main" val="1402047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922953" y="542851"/>
            <a:ext cx="1460574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graphicFrame>
        <p:nvGraphicFramePr>
          <p:cNvPr id="2" name="Tabelle 1">
            <a:extLst>
              <a:ext uri="{FF2B5EF4-FFF2-40B4-BE49-F238E27FC236}">
                <a16:creationId xmlns:a16="http://schemas.microsoft.com/office/drawing/2014/main" id="{500DF13F-1AD4-4729-B26A-4454C35908A1}"/>
              </a:ext>
            </a:extLst>
          </p:cNvPr>
          <p:cNvGraphicFramePr>
            <a:graphicFrameLocks noGrp="1"/>
          </p:cNvGraphicFramePr>
          <p:nvPr>
            <p:extLst>
              <p:ext uri="{D42A27DB-BD31-4B8C-83A1-F6EECF244321}">
                <p14:modId xmlns:p14="http://schemas.microsoft.com/office/powerpoint/2010/main" val="4258085958"/>
              </p:ext>
            </p:extLst>
          </p:nvPr>
        </p:nvGraphicFramePr>
        <p:xfrm>
          <a:off x="1774869" y="460524"/>
          <a:ext cx="8642262" cy="457200"/>
        </p:xfrm>
        <a:graphic>
          <a:graphicData uri="http://schemas.openxmlformats.org/drawingml/2006/table">
            <a:tbl>
              <a:tblPr firstRow="1" firstCol="1" bandRow="1">
                <a:tableStyleId>{5C22544A-7EE6-4342-B048-85BDC9FD1C3A}</a:tableStyleId>
              </a:tblPr>
              <a:tblGrid>
                <a:gridCol w="8642262">
                  <a:extLst>
                    <a:ext uri="{9D8B030D-6E8A-4147-A177-3AD203B41FA5}">
                      <a16:colId xmlns:a16="http://schemas.microsoft.com/office/drawing/2014/main" val="3668438181"/>
                    </a:ext>
                  </a:extLst>
                </a:gridCol>
              </a:tblGrid>
              <a:tr h="0">
                <a:tc>
                  <a:txBody>
                    <a:bodyPr/>
                    <a:lstStyle/>
                    <a:p>
                      <a:pPr algn="ctr"/>
                      <a:r>
                        <a:rPr lang="de-DE" sz="1600" dirty="0">
                          <a:effectLst/>
                        </a:rPr>
                        <a:t>Terminübersicht Erstkommunionvorbereitung 2023/24</a:t>
                      </a:r>
                      <a:endParaRPr lang="de-DE" sz="1100" dirty="0">
                        <a:effectLst/>
                      </a:endParaRPr>
                    </a:p>
                    <a:p>
                      <a:pPr algn="ctr"/>
                      <a:r>
                        <a:rPr lang="de-DE" sz="1400" dirty="0">
                          <a:effectLst/>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03655607"/>
                  </a:ext>
                </a:extLst>
              </a:tr>
            </a:tbl>
          </a:graphicData>
        </a:graphic>
      </p:graphicFrame>
      <p:sp>
        <p:nvSpPr>
          <p:cNvPr id="5" name="Rectangle 1">
            <a:extLst>
              <a:ext uri="{FF2B5EF4-FFF2-40B4-BE49-F238E27FC236}">
                <a16:creationId xmlns:a16="http://schemas.microsoft.com/office/drawing/2014/main" id="{A20C873C-69B2-4BFF-823A-C577A49B5B22}"/>
              </a:ext>
            </a:extLst>
          </p:cNvPr>
          <p:cNvSpPr>
            <a:spLocks noChangeArrowheads="1"/>
          </p:cNvSpPr>
          <p:nvPr/>
        </p:nvSpPr>
        <p:spPr bwMode="auto">
          <a:xfrm>
            <a:off x="3336925" y="25574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6" name="Grafik 5">
            <a:extLst>
              <a:ext uri="{FF2B5EF4-FFF2-40B4-BE49-F238E27FC236}">
                <a16:creationId xmlns:a16="http://schemas.microsoft.com/office/drawing/2014/main" id="{9C41044E-B7AE-75AD-DD59-4BA55C177B0E}"/>
              </a:ext>
            </a:extLst>
          </p:cNvPr>
          <p:cNvPicPr>
            <a:picLocks noChangeAspect="1"/>
          </p:cNvPicPr>
          <p:nvPr/>
        </p:nvPicPr>
        <p:blipFill rotWithShape="1">
          <a:blip r:embed="rId2">
            <a:clrChange>
              <a:clrFrom>
                <a:srgbClr val="FFFFFF"/>
              </a:clrFrom>
              <a:clrTo>
                <a:srgbClr val="FFFFFF">
                  <a:alpha val="0"/>
                </a:srgbClr>
              </a:clrTo>
            </a:clrChange>
          </a:blip>
          <a:srcRect l="13916" t="23422" r="59066" b="14249"/>
          <a:stretch/>
        </p:blipFill>
        <p:spPr>
          <a:xfrm>
            <a:off x="2083361" y="984836"/>
            <a:ext cx="8025278" cy="5680370"/>
          </a:xfrm>
          <a:prstGeom prst="rect">
            <a:avLst/>
          </a:prstGeom>
        </p:spPr>
      </p:pic>
    </p:spTree>
    <p:extLst>
      <p:ext uri="{BB962C8B-B14F-4D97-AF65-F5344CB8AC3E}">
        <p14:creationId xmlns:p14="http://schemas.microsoft.com/office/powerpoint/2010/main" val="3566063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8A5619F-C3F7-EC3A-115C-A2F9DA052A62}"/>
              </a:ext>
            </a:extLst>
          </p:cNvPr>
          <p:cNvPicPr>
            <a:picLocks noChangeAspect="1"/>
          </p:cNvPicPr>
          <p:nvPr/>
        </p:nvPicPr>
        <p:blipFill rotWithShape="1">
          <a:blip r:embed="rId2">
            <a:clrChange>
              <a:clrFrom>
                <a:srgbClr val="FFFFFF"/>
              </a:clrFrom>
              <a:clrTo>
                <a:srgbClr val="FFFFFF">
                  <a:alpha val="0"/>
                </a:srgbClr>
              </a:clrTo>
            </a:clrChange>
          </a:blip>
          <a:srcRect l="11383" t="25628" r="56677" b="9953"/>
          <a:stretch/>
        </p:blipFill>
        <p:spPr>
          <a:xfrm>
            <a:off x="1610061" y="461627"/>
            <a:ext cx="8971878" cy="5551661"/>
          </a:xfrm>
          <a:prstGeom prst="rect">
            <a:avLst/>
          </a:prstGeom>
        </p:spPr>
      </p:pic>
    </p:spTree>
    <p:extLst>
      <p:ext uri="{BB962C8B-B14F-4D97-AF65-F5344CB8AC3E}">
        <p14:creationId xmlns:p14="http://schemas.microsoft.com/office/powerpoint/2010/main" val="1157525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576FC16-3CC8-96C5-E5DC-9B8C80FEF40B}"/>
              </a:ext>
            </a:extLst>
          </p:cNvPr>
          <p:cNvPicPr>
            <a:picLocks noChangeAspect="1"/>
          </p:cNvPicPr>
          <p:nvPr/>
        </p:nvPicPr>
        <p:blipFill rotWithShape="1">
          <a:blip r:embed="rId2">
            <a:clrChange>
              <a:clrFrom>
                <a:srgbClr val="FFFFFF"/>
              </a:clrFrom>
              <a:clrTo>
                <a:srgbClr val="FFFFFF">
                  <a:alpha val="0"/>
                </a:srgbClr>
              </a:clrTo>
            </a:clrChange>
          </a:blip>
          <a:srcRect l="13677" t="14988" r="58794" b="10241"/>
          <a:stretch/>
        </p:blipFill>
        <p:spPr>
          <a:xfrm>
            <a:off x="2223247" y="0"/>
            <a:ext cx="7745506" cy="6454590"/>
          </a:xfrm>
          <a:prstGeom prst="rect">
            <a:avLst/>
          </a:prstGeom>
        </p:spPr>
      </p:pic>
    </p:spTree>
    <p:extLst>
      <p:ext uri="{BB962C8B-B14F-4D97-AF65-F5344CB8AC3E}">
        <p14:creationId xmlns:p14="http://schemas.microsoft.com/office/powerpoint/2010/main" val="1187083103"/>
      </p:ext>
    </p:extLst>
  </p:cSld>
  <p:clrMapOvr>
    <a:masterClrMapping/>
  </p:clrMapOvr>
</p:sld>
</file>

<file path=ppt/theme/theme1.xml><?xml version="1.0" encoding="utf-8"?>
<a:theme xmlns:a="http://schemas.openxmlformats.org/drawingml/2006/main" name="Paket">
  <a:themeElements>
    <a:clrScheme name="Gelb">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Pake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ket">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TM10001115[[fn=Paket]]</Template>
  <TotalTime>0</TotalTime>
  <Words>747</Words>
  <Application>Microsoft Office PowerPoint</Application>
  <PresentationFormat>Breitbild</PresentationFormat>
  <Paragraphs>115</Paragraphs>
  <Slides>15</Slides>
  <Notes>0</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15</vt:i4>
      </vt:variant>
    </vt:vector>
  </HeadingPairs>
  <TitlesOfParts>
    <vt:vector size="20" baseType="lpstr">
      <vt:lpstr>Albertus Medium</vt:lpstr>
      <vt:lpstr>Arial</vt:lpstr>
      <vt:lpstr>Calibri</vt:lpstr>
      <vt:lpstr>Gill Sans MT</vt:lpstr>
      <vt:lpstr>Paket</vt:lpstr>
      <vt:lpstr>Herzlich Willkommen!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Weitere Termine nur Vorläufig</vt:lpstr>
      <vt:lpstr>Erstkommuniontermine</vt:lpstr>
      <vt:lpstr>Hinweise</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Herzlich Willkommen!</dc:title>
  <dc:creator>Gemeindereferentin</dc:creator>
  <cp:lastModifiedBy>Lea Schaschek</cp:lastModifiedBy>
  <cp:revision>73</cp:revision>
  <cp:lastPrinted>2020-10-16T07:37:04Z</cp:lastPrinted>
  <dcterms:created xsi:type="dcterms:W3CDTF">2017-10-11T07:46:16Z</dcterms:created>
  <dcterms:modified xsi:type="dcterms:W3CDTF">2023-10-25T14:19:43Z</dcterms:modified>
</cp:coreProperties>
</file>